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8"/>
  </p:notesMasterIdLst>
  <p:handoutMasterIdLst>
    <p:handoutMasterId r:id="rId59"/>
  </p:handoutMasterIdLst>
  <p:sldIdLst>
    <p:sldId id="327" r:id="rId5"/>
    <p:sldId id="330" r:id="rId6"/>
    <p:sldId id="331" r:id="rId7"/>
    <p:sldId id="333" r:id="rId8"/>
    <p:sldId id="332" r:id="rId9"/>
    <p:sldId id="334" r:id="rId10"/>
    <p:sldId id="335" r:id="rId11"/>
    <p:sldId id="336" r:id="rId12"/>
    <p:sldId id="298" r:id="rId13"/>
    <p:sldId id="262" r:id="rId14"/>
    <p:sldId id="263" r:id="rId15"/>
    <p:sldId id="299" r:id="rId16"/>
    <p:sldId id="302" r:id="rId17"/>
    <p:sldId id="264" r:id="rId18"/>
    <p:sldId id="337" r:id="rId19"/>
    <p:sldId id="338" r:id="rId20"/>
    <p:sldId id="266" r:id="rId21"/>
    <p:sldId id="265" r:id="rId22"/>
    <p:sldId id="276" r:id="rId23"/>
    <p:sldId id="303" r:id="rId24"/>
    <p:sldId id="293" r:id="rId25"/>
    <p:sldId id="277" r:id="rId26"/>
    <p:sldId id="284" r:id="rId27"/>
    <p:sldId id="269" r:id="rId28"/>
    <p:sldId id="304" r:id="rId29"/>
    <p:sldId id="305" r:id="rId30"/>
    <p:sldId id="307" r:id="rId31"/>
    <p:sldId id="306" r:id="rId32"/>
    <p:sldId id="308" r:id="rId33"/>
    <p:sldId id="270" r:id="rId34"/>
    <p:sldId id="309" r:id="rId35"/>
    <p:sldId id="310" r:id="rId36"/>
    <p:sldId id="311" r:id="rId37"/>
    <p:sldId id="312" r:id="rId38"/>
    <p:sldId id="314" r:id="rId39"/>
    <p:sldId id="313" r:id="rId40"/>
    <p:sldId id="315" r:id="rId41"/>
    <p:sldId id="316" r:id="rId42"/>
    <p:sldId id="317" r:id="rId43"/>
    <p:sldId id="294" r:id="rId44"/>
    <p:sldId id="296" r:id="rId45"/>
    <p:sldId id="318" r:id="rId46"/>
    <p:sldId id="319" r:id="rId47"/>
    <p:sldId id="321" r:id="rId48"/>
    <p:sldId id="322" r:id="rId49"/>
    <p:sldId id="323" r:id="rId50"/>
    <p:sldId id="324" r:id="rId51"/>
    <p:sldId id="288" r:id="rId52"/>
    <p:sldId id="289" r:id="rId53"/>
    <p:sldId id="320" r:id="rId54"/>
    <p:sldId id="274" r:id="rId55"/>
    <p:sldId id="275" r:id="rId56"/>
    <p:sldId id="329" r:id="rId5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38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commentAuthors" Target="commentAuthors.xml"/><Relationship Id="rId65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Data%20Collection%20API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Webscraping.ipyn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Data%20Wrangling.ipynb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seII/An-Analysis-of-SpaceX-s-Falcon-9-Stage-One-Recoveries/blob/main/SpaceX%20-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Artem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Kutepov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09.10.2023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33349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rocket launch data from SpaceX API</a:t>
            </a:r>
            <a:endParaRPr lang="en-US" sz="9600" dirty="0">
              <a:latin typeface="Abadi" panose="020B0604020104020204" pitchFamily="3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Modify and add columns, useful for training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interactive visual analytics using Folium and </a:t>
            </a:r>
            <a:r>
              <a:rPr lang="en-US" sz="9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Break dataset into training and test data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 various models (KNN, Decision Tree, </a:t>
            </a:r>
            <a:r>
              <a:rPr lang="en-US" sz="9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…) using train data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Assess accuracy scores of models and their best parameters using test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To collect our data, we need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Download a .</a:t>
            </a:r>
            <a:r>
              <a:rPr lang="en-US" dirty="0" err="1">
                <a:latin typeface="Abadi" panose="020B0604020104020204" pitchFamily="34" charset="0"/>
              </a:rPr>
              <a:t>json</a:t>
            </a:r>
            <a:r>
              <a:rPr lang="en-US" dirty="0">
                <a:latin typeface="Abadi" panose="020B0604020104020204" pitchFamily="34" charset="0"/>
              </a:rPr>
              <a:t> file containing rocket launch data from the SpaceX API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Parse the information into a </a:t>
            </a:r>
            <a:r>
              <a:rPr lang="en-US" dirty="0" err="1">
                <a:latin typeface="Abadi" panose="020B0604020104020204" pitchFamily="34" charset="0"/>
              </a:rPr>
              <a:t>dataframe</a:t>
            </a:r>
            <a:r>
              <a:rPr lang="en-US" dirty="0"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Convert null values of quantitative variables into the mean of the rest of the column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464BCE-58E8-A714-B8B9-A4D49C8C8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2394"/>
            <a:ext cx="12192000" cy="26711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0282BA-36DE-0DF7-6F30-9AD137CB05E8}"/>
              </a:ext>
            </a:extLst>
          </p:cNvPr>
          <p:cNvSpPr txBox="1"/>
          <p:nvPr/>
        </p:nvSpPr>
        <p:spPr>
          <a:xfrm>
            <a:off x="249382" y="5124212"/>
            <a:ext cx="2643448" cy="380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14C4A5-4A9D-F04C-813E-7D697EEB2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75" y="1608946"/>
            <a:ext cx="10681636" cy="12506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BC56CD-61BE-771A-BDDF-BA8E7AF7956C}"/>
              </a:ext>
            </a:extLst>
          </p:cNvPr>
          <p:cNvSpPr txBox="1"/>
          <p:nvPr/>
        </p:nvSpPr>
        <p:spPr>
          <a:xfrm>
            <a:off x="436418" y="542642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40875"/>
            <a:ext cx="8856127" cy="5235965"/>
          </a:xfrm>
          <a:prstGeom prst="rect">
            <a:avLst/>
          </a:prstGeom>
        </p:spPr>
        <p:txBody>
          <a:bodyPr/>
          <a:lstStyle/>
          <a:p>
            <a:r>
              <a:rPr lang="en-US" sz="2400" dirty="0">
                <a:latin typeface="Abadi" panose="020B0604020104020204" pitchFamily="34" charset="0"/>
              </a:rPr>
              <a:t>A key point of this project is to determine whether a recovery was successful or not </a:t>
            </a:r>
          </a:p>
          <a:p>
            <a:r>
              <a:rPr lang="en-US" sz="2400" dirty="0">
                <a:latin typeface="Abadi" panose="020B0604020104020204" pitchFamily="34" charset="0"/>
              </a:rPr>
              <a:t>So how do we distinguish between </a:t>
            </a:r>
            <a:r>
              <a:rPr lang="ru-RU" sz="2400" dirty="0"/>
              <a:t>«</a:t>
            </a:r>
            <a:r>
              <a:rPr lang="en-US" sz="2400" dirty="0">
                <a:latin typeface="Abadi" panose="020B0604020104020204" pitchFamily="34" charset="0"/>
              </a:rPr>
              <a:t>successful</a:t>
            </a:r>
            <a:r>
              <a:rPr lang="ru-RU" sz="2400" dirty="0"/>
              <a:t>»</a:t>
            </a:r>
            <a:r>
              <a:rPr lang="en-US" sz="2400" dirty="0">
                <a:latin typeface="Abadi" panose="020B0604020104020204" pitchFamily="34" charset="0"/>
              </a:rPr>
              <a:t> or </a:t>
            </a:r>
            <a:r>
              <a:rPr lang="ru-RU" sz="2400" dirty="0"/>
              <a:t>«</a:t>
            </a:r>
            <a:r>
              <a:rPr lang="en-US" sz="2400" dirty="0">
                <a:latin typeface="Abadi" panose="020B0604020104020204" pitchFamily="34" charset="0"/>
              </a:rPr>
              <a:t>unsuccessful</a:t>
            </a:r>
            <a:r>
              <a:rPr lang="ru-RU" sz="2400" dirty="0"/>
              <a:t>»</a:t>
            </a:r>
            <a:r>
              <a:rPr lang="en-US" sz="2400" dirty="0">
                <a:latin typeface="Abadi" panose="020B06040201040202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400" dirty="0">
                <a:latin typeface="Abadi" panose="020B0604020104020204" pitchFamily="34" charset="0"/>
              </a:rPr>
              <a:t>According to our </a:t>
            </a:r>
            <a:r>
              <a:rPr lang="en-US" sz="2400" dirty="0" err="1">
                <a:latin typeface="Abadi" panose="020B0604020104020204" pitchFamily="34" charset="0"/>
              </a:rPr>
              <a:t>dataframe</a:t>
            </a:r>
            <a:r>
              <a:rPr lang="en-US" sz="2400" dirty="0">
                <a:latin typeface="Abadi" panose="020B0604020104020204" pitchFamily="34" charset="0"/>
              </a:rPr>
              <a:t>, there are 8 different outcomes, each of which can be considered a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</a:t>
            </a:r>
            <a:r>
              <a:rPr lang="en-US" sz="2400" dirty="0">
                <a:latin typeface="Abadi" panose="020B0604020104020204" pitchFamily="34" charset="0"/>
              </a:rPr>
              <a:t> or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Failure</a:t>
            </a:r>
            <a:r>
              <a:rPr lang="en-US" sz="2400" dirty="0">
                <a:latin typeface="Abadi" panose="020B0604020104020204" pitchFamily="34" charset="0"/>
              </a:rPr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ASDS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to drone ship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RTLS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on a ground pad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Ocean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in ocean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 None </a:t>
            </a:r>
            <a:r>
              <a:rPr lang="en-US" dirty="0" err="1">
                <a:latin typeface="Abadi" panose="020B0604020104020204" pitchFamily="34" charset="0"/>
              </a:rPr>
              <a:t>None</a:t>
            </a:r>
            <a:r>
              <a:rPr lang="en-US" dirty="0">
                <a:latin typeface="Abadi" panose="020B0604020104020204" pitchFamily="34" charset="0"/>
              </a:rPr>
              <a:t>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None ASDS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ASDS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on drone ship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RTLS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on ground pad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Ocean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in ocean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00C7F-DF44-6F8E-31ED-6A4AC9074A1A}"/>
              </a:ext>
            </a:extLst>
          </p:cNvPr>
          <p:cNvSpPr txBox="1"/>
          <p:nvPr/>
        </p:nvSpPr>
        <p:spPr>
          <a:xfrm>
            <a:off x="897775" y="1446416"/>
            <a:ext cx="824206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From here, we could create a new column, </a:t>
            </a:r>
            <a:r>
              <a:rPr lang="ru-RU" sz="2400" dirty="0">
                <a:latin typeface="Abadi" panose="020B0604020104020204" pitchFamily="34" charset="0"/>
              </a:rPr>
              <a:t>«</a:t>
            </a:r>
            <a:r>
              <a:rPr lang="en-US" sz="2400" dirty="0">
                <a:latin typeface="Abadi" panose="020B0604020104020204" pitchFamily="34" charset="0"/>
              </a:rPr>
              <a:t>class</a:t>
            </a:r>
            <a:r>
              <a:rPr lang="ru-RU" sz="2400" dirty="0">
                <a:latin typeface="Abadi" panose="020B0604020104020204" pitchFamily="34" charset="0"/>
              </a:rPr>
              <a:t>»</a:t>
            </a:r>
            <a:r>
              <a:rPr lang="en-US" sz="2400" dirty="0">
                <a:latin typeface="Abadi" panose="020B0604020104020204" pitchFamily="34" charset="0"/>
              </a:rPr>
              <a:t>, to delineate between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sz="2400" dirty="0">
                <a:latin typeface="Abadi" panose="020B0604020104020204" pitchFamily="34" charset="0"/>
              </a:rPr>
              <a:t> and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unsuccessful</a:t>
            </a:r>
            <a:r>
              <a:rPr lang="en-US" sz="2400" dirty="0">
                <a:latin typeface="Abadi" panose="020B0604020104020204" pitchFamily="34" charset="0"/>
              </a:rPr>
              <a:t> recoveries:</a:t>
            </a:r>
          </a:p>
          <a:p>
            <a:r>
              <a:rPr lang="en-US" sz="2400" dirty="0">
                <a:latin typeface="Abadi" panose="020B0604020104020204" pitchFamily="34" charset="0"/>
              </a:rPr>
              <a:t>	1 →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sz="2400" dirty="0">
                <a:latin typeface="Abadi" panose="020B0604020104020204" pitchFamily="34" charset="0"/>
              </a:rPr>
              <a:t> recovery</a:t>
            </a:r>
          </a:p>
          <a:p>
            <a:r>
              <a:rPr lang="en-US" sz="2400" dirty="0">
                <a:latin typeface="Abadi" panose="020B0604020104020204" pitchFamily="34" charset="0"/>
              </a:rPr>
              <a:t>	0 →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unsuccessful</a:t>
            </a:r>
            <a:r>
              <a:rPr lang="en-US" sz="2400" dirty="0">
                <a:latin typeface="Abadi" panose="020B0604020104020204" pitchFamily="34" charset="0"/>
              </a:rPr>
              <a:t> recovery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 • From here, we are ready to do some more advanced EDA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46056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E9E0C0-F762-1994-DFA1-F29AB61F2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6" y="1608946"/>
            <a:ext cx="12101167" cy="10238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B743C0-C277-88A4-CC53-60AD6BD6A03B}"/>
              </a:ext>
            </a:extLst>
          </p:cNvPr>
          <p:cNvSpPr txBox="1"/>
          <p:nvPr/>
        </p:nvSpPr>
        <p:spPr>
          <a:xfrm>
            <a:off x="436418" y="542642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141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9DAC21-D02C-BCFD-143C-B788D4025E90}"/>
              </a:ext>
            </a:extLst>
          </p:cNvPr>
          <p:cNvSpPr txBox="1"/>
          <p:nvPr/>
        </p:nvSpPr>
        <p:spPr>
          <a:xfrm>
            <a:off x="523702" y="1496291"/>
            <a:ext cx="1051559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Here, a number of plots showing relationships between different variables: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Flight Number vs. Payload (Cat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Flight Number vs. Launch Site (Cat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 Site vs. Payload (Scatter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 Rate vs. Orbit type (Bar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 Orbit type vs. Flight Number (Scatter plot)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Orbit type vs. Payload (Scatter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 rate vs. Time in years (Line plot)</a:t>
            </a:r>
          </a:p>
          <a:p>
            <a:pPr lvl="1"/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An explanation of these various plots are shown in Section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also perform some one-hot encoding in this section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066726-23CA-8911-02CE-040B20DF91AC}"/>
              </a:ext>
            </a:extLst>
          </p:cNvPr>
          <p:cNvSpPr txBox="1"/>
          <p:nvPr/>
        </p:nvSpPr>
        <p:spPr>
          <a:xfrm>
            <a:off x="430615" y="592827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 - 3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 - 5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 - 10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 - 22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 - 56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0E779-33B7-5D68-5934-ABD5411997EA}"/>
              </a:ext>
            </a:extLst>
          </p:cNvPr>
          <p:cNvSpPr txBox="1"/>
          <p:nvPr/>
        </p:nvSpPr>
        <p:spPr>
          <a:xfrm>
            <a:off x="770010" y="1656911"/>
            <a:ext cx="1142198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data wrangling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Modify and add columns, useful for training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exploratory data analysis (EDA) using visualization and SQL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interactive visual analytics using Folium and </a:t>
            </a:r>
            <a:r>
              <a:rPr lang="en-US" sz="2400" dirty="0" err="1">
                <a:latin typeface="Abadi" panose="020B0604020104020204" pitchFamily="34" charset="0"/>
              </a:rPr>
              <a:t>Plotly</a:t>
            </a:r>
            <a:r>
              <a:rPr lang="en-US" sz="2400" dirty="0">
                <a:latin typeface="Abadi" panose="020B0604020104020204" pitchFamily="34" charset="0"/>
              </a:rPr>
              <a:t> Dash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predictive analysis using classification models: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Break dataset into training and test data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Develop various models (KNN, Decision Tree, </a:t>
            </a:r>
            <a:r>
              <a:rPr lang="en-US" sz="2400" dirty="0" err="1">
                <a:latin typeface="Abadi" panose="020B0604020104020204" pitchFamily="34" charset="0"/>
              </a:rPr>
              <a:t>etc</a:t>
            </a:r>
            <a:r>
              <a:rPr lang="en-US" sz="2400" dirty="0">
                <a:latin typeface="Abadi" panose="020B0604020104020204" pitchFamily="34" charset="0"/>
              </a:rPr>
              <a:t>…) using train data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Assess accuracy scores of models and their best parameters using test data </a:t>
            </a:r>
            <a:endParaRPr lang="en-US" sz="22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9A203F-5C25-7D98-B721-4809E78A2F85}"/>
              </a:ext>
            </a:extLst>
          </p:cNvPr>
          <p:cNvSpPr txBox="1"/>
          <p:nvPr/>
        </p:nvSpPr>
        <p:spPr>
          <a:xfrm>
            <a:off x="742503" y="1508590"/>
            <a:ext cx="1129432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SpaceX’s successful recoveries generally have the following properties: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A launch date in the year 2017 or later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Light payload (in the range 2000-4000kg)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Launched from site KSC LC-39A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Successfully recovered via drone ship</a:t>
            </a:r>
          </a:p>
          <a:p>
            <a:pPr lvl="1"/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Our machine learning model can predict the outcome of a given recovery with a reasonable degree of accuracy, 83.33%</a:t>
            </a:r>
          </a:p>
        </p:txBody>
      </p:sp>
    </p:spTree>
    <p:extLst>
      <p:ext uri="{BB962C8B-B14F-4D97-AF65-F5344CB8AC3E}">
        <p14:creationId xmlns:p14="http://schemas.microsoft.com/office/powerpoint/2010/main" val="18690106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0EF43A-D0DC-15E4-DA1B-0C6C8391C552}"/>
              </a:ext>
            </a:extLst>
          </p:cNvPr>
          <p:cNvSpPr txBox="1"/>
          <p:nvPr/>
        </p:nvSpPr>
        <p:spPr>
          <a:xfrm>
            <a:off x="742503" y="1508590"/>
            <a:ext cx="1129432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Most pace exploration companies may spend up to $165 million per rocket launch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With their flagship Falcon 9 rocket, SpaceX has cut down this cost to only $62 million per launch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How?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0EF43A-D0DC-15E4-DA1B-0C6C8391C552}"/>
              </a:ext>
            </a:extLst>
          </p:cNvPr>
          <p:cNvSpPr txBox="1"/>
          <p:nvPr/>
        </p:nvSpPr>
        <p:spPr>
          <a:xfrm>
            <a:off x="742503" y="1508588"/>
            <a:ext cx="69218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It’s not rocket science!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With the Falcon 9, SpaceX is able to recover and reuse Stage One, a large and expensive component of the rocket</a:t>
            </a:r>
          </a:p>
          <a:p>
            <a:r>
              <a:rPr lang="en-US" sz="2400" dirty="0">
                <a:latin typeface="Abadi" panose="020B0604020104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Recovery of Stage One means drastically reduced manufacturing costs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DFC043-7347-0215-C4AE-6798ED03E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259" y="0"/>
            <a:ext cx="3859213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D9423B-D821-E383-3AC0-32861218F1D5}"/>
              </a:ext>
            </a:extLst>
          </p:cNvPr>
          <p:cNvSpPr txBox="1"/>
          <p:nvPr/>
        </p:nvSpPr>
        <p:spPr>
          <a:xfrm>
            <a:off x="2621544" y="6371876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latin typeface="Abadi" panose="020B0604020104020204" pitchFamily="34" charset="0"/>
              </a:rPr>
              <a:t>(Created by - Forest </a:t>
            </a:r>
            <a:r>
              <a:rPr lang="en-US" i="1" dirty="0" err="1">
                <a:latin typeface="Abadi" panose="020B0604020104020204" pitchFamily="34" charset="0"/>
              </a:rPr>
              <a:t>Katsch</a:t>
            </a:r>
            <a:r>
              <a:rPr lang="en-US" i="1" dirty="0">
                <a:latin typeface="Abadi" panose="020B0604020104020204" pitchFamily="34" charset="0"/>
              </a:rPr>
              <a:t>, zlsadesign.com) 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94683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879C2-37D4-6C14-22BB-34740A3A1235}"/>
              </a:ext>
            </a:extLst>
          </p:cNvPr>
          <p:cNvSpPr txBox="1"/>
          <p:nvPr/>
        </p:nvSpPr>
        <p:spPr>
          <a:xfrm>
            <a:off x="742503" y="1663577"/>
            <a:ext cx="60932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 course, a successful Stage One recovery is not guaranteed..</a:t>
            </a:r>
            <a:endParaRPr lang="ru-RU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093D72B-BC99-6EE1-ECCC-1B682D126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267" y="2625330"/>
            <a:ext cx="7913716" cy="3588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10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0EFCAB-F361-D12A-FAA2-8D2C0C663869}"/>
              </a:ext>
            </a:extLst>
          </p:cNvPr>
          <p:cNvSpPr txBox="1"/>
          <p:nvPr/>
        </p:nvSpPr>
        <p:spPr>
          <a:xfrm>
            <a:off x="958697" y="1496291"/>
            <a:ext cx="818114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outcome of a landing will have a significant effect on the overall cost of a launch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So, we will be training machine learning models to predict whether or not a SpaceX Stage One recovery will be successful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With this knowledge, we will be able to copy the aspects of successful recoveries with our own </a:t>
            </a:r>
            <a:r>
              <a:rPr lang="en-US" sz="2400" dirty="0" err="1">
                <a:latin typeface="Abadi" panose="020B0604020104020204" pitchFamily="34" charset="0"/>
              </a:rPr>
              <a:t>SpaceY</a:t>
            </a:r>
            <a:r>
              <a:rPr lang="en-US" sz="2400" dirty="0">
                <a:latin typeface="Abadi" panose="020B0604020104020204" pitchFamily="34" charset="0"/>
              </a:rPr>
              <a:t> rockets and ensure that we will be able to save millions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8783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</TotalTime>
  <Words>1827</Words>
  <Application>Microsoft Office PowerPoint</Application>
  <PresentationFormat>Широкоэкранный</PresentationFormat>
  <Paragraphs>286</Paragraphs>
  <Slides>53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61" baseType="lpstr">
      <vt:lpstr>Abadi</vt:lpstr>
      <vt:lpstr>Arial</vt:lpstr>
      <vt:lpstr>Calibri</vt:lpstr>
      <vt:lpstr>Calibri Light</vt:lpstr>
      <vt:lpstr>Courier New</vt:lpstr>
      <vt:lpstr>IBM Plex Mono SemiBold</vt:lpstr>
      <vt:lpstr>IBM Plex Mono Text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Пользователь</cp:lastModifiedBy>
  <cp:revision>222</cp:revision>
  <dcterms:created xsi:type="dcterms:W3CDTF">2021-04-29T18:58:34Z</dcterms:created>
  <dcterms:modified xsi:type="dcterms:W3CDTF">2023-10-08T22:39:25Z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